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61" r:id="rId5"/>
    <p:sldId id="257" r:id="rId6"/>
    <p:sldId id="259" r:id="rId7"/>
    <p:sldId id="264" r:id="rId8"/>
    <p:sldId id="266" r:id="rId9"/>
    <p:sldId id="268" r:id="rId10"/>
    <p:sldId id="271" r:id="rId11"/>
    <p:sldId id="275" r:id="rId12"/>
    <p:sldId id="270" r:id="rId13"/>
    <p:sldId id="274" r:id="rId14"/>
    <p:sldId id="277" r:id="rId15"/>
    <p:sldId id="279" r:id="rId16"/>
    <p:sldId id="272" r:id="rId17"/>
    <p:sldId id="276" r:id="rId18"/>
    <p:sldId id="28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213B-A94B-4C5F-98EA-96CD87130CC7}" type="datetimeFigureOut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16FF-46FA-4FC2-983F-E74FFF93B3E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A1A9C-6D23-4D97-8FD5-788834F1B11D}" type="datetimeFigureOut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D63D2-11E6-48CE-BED4-6DED227E769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63D2-11E6-48CE-BED4-6DED227E7696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63D2-11E6-48CE-BED4-6DED227E7696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576246-4F4E-4110-9556-6D724D3D6974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F25A-F9F7-4219-9EE8-D8FEEC52539F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7EB6-12BF-491A-93A9-0DC1597D840B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6EE-0573-4942-968A-A4AF09F03B16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9-3A30-4008-9D61-8EE61338B2AB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B524-4EC1-47C2-B7BD-BD39ACA765EB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4F6060-6787-4A57-9A12-46165A66A3F2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F56D18-F08E-420F-9F15-A719B34418B6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33F5-835D-4B70-AB17-C7715C5FC892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FE3-EA05-45C4-800F-940BE77F0308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181-C4BA-476B-9D78-EF10CB74CEE4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4135BA-F427-4E3C-BF8D-A22DC96BCEFA}" type="datetime1">
              <a:rPr lang="el-GR" smtClean="0"/>
              <a:pPr/>
              <a:t>27/1/2014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ΕΠΙΣΩΤΡΑ Ή ΕΛΑΣΤΙΚΑ</a:t>
            </a:r>
            <a:br>
              <a:rPr lang="el-GR" dirty="0" smtClean="0"/>
            </a:br>
            <a:endParaRPr lang="el-GR" sz="3100" dirty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000" dirty="0" smtClean="0"/>
              <a:t>                 ΜΠΕΛΤΣΟΥ ΕΛΕΥΘΕΡΙΑ   ΕΠΠΑΙΚ ΚΟΖΑΝΗΣ  2013-14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5" name="4 - Εικόνα" descr="euthigramis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458" y="3068960"/>
            <a:ext cx="4526829" cy="3206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4499992" cy="792088"/>
          </a:xfrm>
        </p:spPr>
        <p:txBody>
          <a:bodyPr/>
          <a:lstStyle/>
          <a:p>
            <a:r>
              <a:rPr lang="el-GR" sz="3600" dirty="0" smtClean="0"/>
              <a:t>Τύποι</a:t>
            </a:r>
            <a:r>
              <a:rPr lang="el-GR" dirty="0" smtClean="0"/>
              <a:t> ελαστικών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Ελαστικά με λοξά (διαγώνια) πλέγματα και με ενισχυτική ζώνη</a:t>
            </a:r>
          </a:p>
          <a:p>
            <a:r>
              <a:rPr lang="el-GR" sz="3200" dirty="0" smtClean="0"/>
              <a:t>τα ενισχυτικά πλέγματα τοποθετούνται απευθείας     </a:t>
            </a:r>
          </a:p>
          <a:p>
            <a:pPr>
              <a:buNone/>
            </a:pPr>
            <a:r>
              <a:rPr lang="el-GR" sz="3200" dirty="0" smtClean="0"/>
              <a:t>   κάτω από το πέλμα</a:t>
            </a:r>
          </a:p>
          <a:p>
            <a:r>
              <a:rPr lang="el-GR" sz="3200" dirty="0" smtClean="0"/>
              <a:t>οι επάλληλες στρώσεις αποτελούνται από καουτσούκ και χαλύβδινα σύρματα, λινά ή υαλονήματα και διασταυρώνονται με την ενισχυτική ζώνη</a:t>
            </a:r>
          </a:p>
          <a:p>
            <a:pPr>
              <a:buNone/>
            </a:pPr>
            <a:endParaRPr lang="en-US" sz="3200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163" y="620713"/>
            <a:ext cx="3779837" cy="43180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4499992" cy="792088"/>
          </a:xfrm>
        </p:spPr>
        <p:txBody>
          <a:bodyPr/>
          <a:lstStyle/>
          <a:p>
            <a:r>
              <a:rPr lang="el-GR" sz="3600" dirty="0" smtClean="0"/>
              <a:t>Τύποι</a:t>
            </a:r>
            <a:r>
              <a:rPr lang="el-GR" dirty="0" smtClean="0"/>
              <a:t> ελαστικών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Ολόσωμα (συμπαγή) ελαστικ</a:t>
            </a:r>
            <a:r>
              <a:rPr lang="el-GR" sz="3200" b="1" dirty="0" smtClean="0"/>
              <a:t>ά </a:t>
            </a:r>
          </a:p>
          <a:p>
            <a:pPr>
              <a:buNone/>
            </a:pPr>
            <a:r>
              <a:rPr lang="el-GR" sz="3200" b="1" dirty="0" smtClean="0"/>
              <a:t> </a:t>
            </a:r>
            <a:r>
              <a:rPr lang="el-GR" sz="3200" b="1" dirty="0" smtClean="0"/>
              <a:t>   </a:t>
            </a:r>
            <a:r>
              <a:rPr lang="el-GR" sz="3200" dirty="0" smtClean="0"/>
              <a:t>χρησιμοποιούνται σε ειδικά οχήματα (</a:t>
            </a:r>
            <a:r>
              <a:rPr lang="el-GR" sz="3200" dirty="0" err="1" smtClean="0"/>
              <a:t>κλαρκ</a:t>
            </a:r>
            <a:r>
              <a:rPr lang="el-GR" sz="3200" dirty="0" smtClean="0"/>
              <a:t> </a:t>
            </a:r>
            <a:r>
              <a:rPr lang="el-GR" sz="3200" dirty="0" smtClean="0"/>
              <a:t>κλπ.)</a:t>
            </a:r>
            <a:endParaRPr lang="el-GR" sz="3200" dirty="0" smtClean="0"/>
          </a:p>
          <a:p>
            <a:pPr>
              <a:buNone/>
            </a:pPr>
            <a:r>
              <a:rPr lang="el-GR" sz="3200" dirty="0" smtClean="0"/>
              <a:t>    που κινούνται σε μικρές αποστάσεις και αναλαμβάνουν σχετικά μεγάλα φορτία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163" y="620713"/>
            <a:ext cx="3779837" cy="43180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  <p:pic>
        <p:nvPicPr>
          <p:cNvPr id="5" name="4 - Εικόνα" descr="solideal-magnum-press-on-tire-συμπαγή-ελαστικό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460851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4499992" cy="792088"/>
          </a:xfrm>
        </p:spPr>
        <p:txBody>
          <a:bodyPr/>
          <a:lstStyle/>
          <a:p>
            <a:r>
              <a:rPr lang="el-GR" sz="3600" dirty="0" smtClean="0"/>
              <a:t>Τύποι</a:t>
            </a:r>
            <a:r>
              <a:rPr lang="el-GR" dirty="0" smtClean="0"/>
              <a:t> ελαστικών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Ελαστικά με ακτινωτά πλέγματα (</a:t>
            </a:r>
            <a:r>
              <a:rPr lang="en-US" sz="3200" b="1" dirty="0" smtClean="0"/>
              <a:t>Radial) </a:t>
            </a:r>
            <a:r>
              <a:rPr lang="el-GR" sz="3200" b="1" dirty="0" smtClean="0"/>
              <a:t>με ζώνη ή χωρίς ζώνη</a:t>
            </a:r>
          </a:p>
          <a:p>
            <a:pPr>
              <a:buNone/>
            </a:pPr>
            <a:r>
              <a:rPr lang="el-GR" sz="3200" dirty="0" smtClean="0"/>
              <a:t>   τα λινά είναι τοποθετημένα κατά τη διεύθυνση της ακτίνας του  τροχού</a:t>
            </a:r>
            <a:endParaRPr lang="en-US" sz="3200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163" y="620713"/>
            <a:ext cx="3779837" cy="43180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  <p:pic>
        <p:nvPicPr>
          <p:cNvPr id="10" name="9 - Εικόνα" descr="tire-stru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820891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Πλεονεκτήματα</a:t>
            </a:r>
            <a:r>
              <a:rPr lang="en-US" sz="3600" dirty="0" smtClean="0"/>
              <a:t> Radial </a:t>
            </a:r>
            <a:r>
              <a:rPr lang="el-GR" sz="3600" dirty="0" smtClean="0"/>
              <a:t>ελαστικών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el-GR" dirty="0" smtClean="0"/>
              <a:t>Είναι περισσότερο εύκαμπτα και αντισταθμίζουν τις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πλευρικές δυνάμεις </a:t>
            </a:r>
          </a:p>
          <a:p>
            <a:r>
              <a:rPr lang="el-GR" dirty="0" smtClean="0"/>
              <a:t>Όταν το όχημα διαγράφει κυκλική πορεία αυτά δεν ανασηκώνονται πολύ από το οδόστρωμα μειώνοντας έτσι την τάση του τροχού να ολισθαίνει</a:t>
            </a:r>
          </a:p>
          <a:p>
            <a:r>
              <a:rPr lang="el-GR" dirty="0" smtClean="0"/>
              <a:t>Προσφέρουν μεγαλύτερη οικονομία στην κατανάλωση καυσίμου (μικρότερος συντελεστής τριβής-μικρότερη απαιτούμενη ισχύς από τον κινητήρα για να περιστρέψει τον τροχό)</a:t>
            </a:r>
          </a:p>
          <a:p>
            <a:r>
              <a:rPr lang="el-GR" dirty="0" smtClean="0"/>
              <a:t>Μεγαλύτερη διάρκεια ζωής καθώς δημιουργείται λιγότερη θερμότητα κατά την κίνηση και το πέλμα δεν συστρέφεται, καθώς το ελαστικό συναντά το οδόστρωμα</a:t>
            </a:r>
            <a:endParaRPr lang="el-GR" dirty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163" y="620713"/>
            <a:ext cx="3779837" cy="449262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/>
              <a:t>Ελαστικά βροχής για ταχύτητες έως 180</a:t>
            </a:r>
            <a:r>
              <a:rPr lang="en-US" sz="3200" dirty="0" smtClean="0"/>
              <a:t>km/h</a:t>
            </a:r>
            <a:endParaRPr lang="el-GR" sz="3200" dirty="0" smtClean="0"/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Ελαστικά βροχής για ταχύτητες πάνω από 210</a:t>
            </a:r>
            <a:r>
              <a:rPr lang="en-US" sz="3200" dirty="0" smtClean="0"/>
              <a:t>km/h</a:t>
            </a:r>
            <a:endParaRPr lang="el-GR" sz="3200" dirty="0" smtClean="0"/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Χειμερινά ελαστικά χωρίς καρφιά (Μ+</a:t>
            </a:r>
            <a:r>
              <a:rPr lang="en-US" sz="3200" dirty="0" smtClean="0"/>
              <a:t>S=MUD and SNOW)</a:t>
            </a:r>
            <a:endParaRPr lang="el-GR" sz="3200" dirty="0" smtClean="0"/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Χειμερινά ελαστικά με καρφιά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Ελαστικά για κίνηση εκτός δρόμου</a:t>
            </a:r>
            <a:endParaRPr lang="en-US" sz="3200" dirty="0" smtClean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Τύποι  ελαστικού σύμφωνα με το πέλμα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Πέλμα  ελαστικού</a:t>
            </a:r>
            <a:endParaRPr lang="el-GR" dirty="0"/>
          </a:p>
        </p:txBody>
      </p:sp>
      <p:pic>
        <p:nvPicPr>
          <p:cNvPr id="26" name="Picture 2" descr="http://www.elastika-kyriakos.gr/images/elastika_MICHELIN/lastixa/4x4/kalokairina/Latitude_Tour_HP_zoom_produ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2896"/>
            <a:ext cx="2411761" cy="3600400"/>
          </a:xfrm>
          <a:prstGeom prst="rect">
            <a:avLst/>
          </a:prstGeom>
          <a:noFill/>
        </p:spPr>
      </p:pic>
      <p:pic>
        <p:nvPicPr>
          <p:cNvPr id="27" name="Picture 4" descr="http://www.e-elastika.gr/assets/images/0244/8474/goodyear_u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088232" cy="3645024"/>
          </a:xfrm>
          <a:prstGeom prst="rect">
            <a:avLst/>
          </a:prstGeom>
          <a:noFill/>
        </p:spPr>
      </p:pic>
      <p:pic>
        <p:nvPicPr>
          <p:cNvPr id="28" name="27 - Εικόνα" descr="Ice-Touch_tcm2127-1177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92896"/>
            <a:ext cx="2088232" cy="3645024"/>
          </a:xfrm>
          <a:prstGeom prst="rect">
            <a:avLst/>
          </a:prstGeom>
        </p:spPr>
      </p:pic>
      <p:pic>
        <p:nvPicPr>
          <p:cNvPr id="29" name="Picture 6" descr="http://www.autotriti.gr/jpg/autoaccessories/big/product/16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92896"/>
            <a:ext cx="241176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864096"/>
          </a:xfrm>
        </p:spPr>
        <p:txBody>
          <a:bodyPr>
            <a:normAutofit/>
          </a:bodyPr>
          <a:lstStyle/>
          <a:p>
            <a:r>
              <a:rPr lang="el-GR" dirty="0" smtClean="0"/>
              <a:t>Πίεση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729712"/>
          </a:xfrm>
        </p:spPr>
        <p:txBody>
          <a:bodyPr/>
          <a:lstStyle/>
          <a:p>
            <a:r>
              <a:rPr lang="el-GR" dirty="0" smtClean="0"/>
              <a:t>Η  τιμή της πίεσης του αέρα εξαρτάται από τον τύπο του ελαστικού, τη χρήση και το φορτίο του</a:t>
            </a:r>
          </a:p>
          <a:p>
            <a:r>
              <a:rPr lang="el-GR" dirty="0" smtClean="0"/>
              <a:t>Για τα επιβατικά η πίεση είναι περίπου 22 έως 36 </a:t>
            </a:r>
            <a:r>
              <a:rPr lang="en-US" dirty="0" smtClean="0"/>
              <a:t>Psi</a:t>
            </a:r>
            <a:r>
              <a:rPr lang="el-GR" dirty="0" smtClean="0"/>
              <a:t> ή 1,52 έως </a:t>
            </a:r>
            <a:r>
              <a:rPr lang="en-US" dirty="0" smtClean="0"/>
              <a:t>2.48 bar</a:t>
            </a:r>
          </a:p>
          <a:p>
            <a:r>
              <a:rPr lang="el-GR" dirty="0" smtClean="0"/>
              <a:t>Για τα μεγάλα φορτηγά και λεωφορεία η τιμή της κυμαίνεται  έως και 100 </a:t>
            </a:r>
            <a:r>
              <a:rPr lang="en-US" dirty="0" smtClean="0"/>
              <a:t>Psi</a:t>
            </a:r>
          </a:p>
          <a:p>
            <a:r>
              <a:rPr lang="el-GR" dirty="0" smtClean="0"/>
              <a:t>Σήμερα υπάρχουν ελαστικά με αισθητήρα πίεσης επάνω στη ζάντα στο εσωτερικό του ελαστικού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3886200" cy="45720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7092280" cy="79208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Διαστάσεις</a:t>
            </a:r>
            <a:r>
              <a:rPr lang="el-GR" dirty="0" smtClean="0"/>
              <a:t> </a:t>
            </a:r>
            <a:r>
              <a:rPr lang="el-GR" dirty="0" smtClean="0"/>
              <a:t>και  Συμβολισμοί</a:t>
            </a:r>
            <a:endParaRPr lang="el-GR" dirty="0"/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Το μέγεθος του ελαστικού </a:t>
            </a:r>
            <a:r>
              <a:rPr lang="el-GR" sz="2400" dirty="0" smtClean="0"/>
              <a:t>καθορίζεται από τη διατομή του </a:t>
            </a:r>
            <a:r>
              <a:rPr lang="en-US" sz="2400" dirty="0" smtClean="0"/>
              <a:t>S </a:t>
            </a:r>
            <a:r>
              <a:rPr lang="el-GR" sz="2400" dirty="0" smtClean="0"/>
              <a:t>(πλάτος)  και την</a:t>
            </a:r>
            <a:r>
              <a:rPr lang="en-US" sz="2400" dirty="0" smtClean="0"/>
              <a:t> </a:t>
            </a:r>
            <a:r>
              <a:rPr lang="el-GR" sz="2400" dirty="0" smtClean="0"/>
              <a:t>εσωτερική διάμετρο</a:t>
            </a:r>
            <a:r>
              <a:rPr lang="el-GR" sz="2400" dirty="0" smtClean="0"/>
              <a:t> του ελαστικού </a:t>
            </a:r>
            <a:r>
              <a:rPr lang="en-US" sz="2400" dirty="0" smtClean="0"/>
              <a:t>D </a:t>
            </a:r>
            <a:r>
              <a:rPr lang="el-GR" sz="2400" dirty="0" smtClean="0"/>
              <a:t>(διάμετρο </a:t>
            </a:r>
            <a:r>
              <a:rPr lang="el-GR" sz="2400" dirty="0" smtClean="0"/>
              <a:t>της ζάντας </a:t>
            </a:r>
            <a:r>
              <a:rPr lang="el-GR" sz="2400" dirty="0" smtClean="0"/>
              <a:t>) σε</a:t>
            </a:r>
            <a:r>
              <a:rPr lang="en-US" sz="2400" dirty="0" smtClean="0"/>
              <a:t> mm </a:t>
            </a:r>
            <a:r>
              <a:rPr lang="el-GR" sz="2400" dirty="0" smtClean="0"/>
              <a:t>ή σε</a:t>
            </a:r>
            <a:r>
              <a:rPr lang="en-US" sz="2400" dirty="0" smtClean="0"/>
              <a:t> </a:t>
            </a:r>
            <a:r>
              <a:rPr lang="el-GR" sz="2400" dirty="0" smtClean="0"/>
              <a:t>ίντσες (</a:t>
            </a:r>
            <a:r>
              <a:rPr lang="en-US" sz="2400" dirty="0" smtClean="0"/>
              <a:t>inch)</a:t>
            </a:r>
            <a:endParaRPr lang="el-GR" sz="2400" dirty="0" smtClean="0"/>
          </a:p>
          <a:p>
            <a:r>
              <a:rPr lang="el-GR" sz="2400" b="1" dirty="0" smtClean="0"/>
              <a:t>Ο λόγος διατομής (σειρά) </a:t>
            </a:r>
            <a:r>
              <a:rPr lang="el-GR" sz="2400" dirty="0" smtClean="0"/>
              <a:t>δηλ. το πηλίκο του ύψους προς το πλάτος της διατομής εκφράζεται συνήθως επί τις %</a:t>
            </a:r>
            <a:r>
              <a:rPr lang="en-US" sz="2400" dirty="0" smtClean="0"/>
              <a:t> </a:t>
            </a:r>
            <a:r>
              <a:rPr lang="el-GR" sz="2400" dirty="0" err="1" smtClean="0"/>
              <a:t>π.χ</a:t>
            </a:r>
            <a:r>
              <a:rPr lang="el-GR" sz="2400" dirty="0" smtClean="0"/>
              <a:t> σειρά 60 όπου το ύψος της διατομής του είναι το 60% του πλάτους αυτής</a:t>
            </a:r>
            <a:endParaRPr lang="el-GR" sz="2400" dirty="0" smtClean="0"/>
          </a:p>
          <a:p>
            <a:r>
              <a:rPr lang="el-GR" sz="2400" b="1" dirty="0" smtClean="0"/>
              <a:t>Η παρουσία γράμματος </a:t>
            </a:r>
            <a:r>
              <a:rPr lang="el-GR" sz="2400" dirty="0" smtClean="0"/>
              <a:t>μεταξύ των αριθμών που δείχνουν τις διαστάσεις δηλώνει τον τύπο πλέγματος του ελαστικού (</a:t>
            </a:r>
            <a:r>
              <a:rPr lang="en-US" sz="2400" dirty="0" smtClean="0"/>
              <a:t>R=</a:t>
            </a:r>
            <a:r>
              <a:rPr lang="el-GR" sz="2400" dirty="0" smtClean="0"/>
              <a:t>ΑΚΤΙΝΩΤΑ,</a:t>
            </a:r>
            <a:r>
              <a:rPr lang="en-US" sz="2400" dirty="0" smtClean="0"/>
              <a:t>D=</a:t>
            </a:r>
            <a:r>
              <a:rPr lang="el-GR" sz="2400" dirty="0" smtClean="0"/>
              <a:t>ΔΙΑΓΩΝΙΑ,Β=ΔΙΑΓΩΝΙΑ ΜΕ ΕΝΙΣΧΥΤΙΚΗ ΖΩΝΗ)</a:t>
            </a:r>
          </a:p>
          <a:p>
            <a:r>
              <a:rPr lang="el-GR" sz="2400" b="1" dirty="0" smtClean="0"/>
              <a:t>Ικανότητα σε μέγιστη επιτρεπόμενη ταχύτητα</a:t>
            </a:r>
            <a:r>
              <a:rPr lang="el-GR" sz="2400" dirty="0" smtClean="0"/>
              <a:t> δηλώνεται με τα γράμματα </a:t>
            </a:r>
            <a:r>
              <a:rPr lang="en-US" sz="2400" dirty="0" smtClean="0"/>
              <a:t>S,T,V,H  </a:t>
            </a:r>
            <a:endParaRPr lang="el-GR" sz="2400" dirty="0" smtClean="0"/>
          </a:p>
          <a:p>
            <a:r>
              <a:rPr lang="el-GR" sz="2400" b="1" dirty="0" smtClean="0"/>
              <a:t>Ικανότητα σε μέγιστο επιτρεπόμενο  φορτίο </a:t>
            </a:r>
            <a:r>
              <a:rPr lang="el-GR" sz="2400" dirty="0" smtClean="0"/>
              <a:t>σε συνάρτηση με τη μέγιστη επιτρεπόμενη ταχύτητα και την πίεση του αέρα του ελαστικού</a:t>
            </a:r>
            <a:endParaRPr lang="el-GR" sz="2400" b="1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5353496" y="764704"/>
            <a:ext cx="3383280" cy="121509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Διαστάσεις </a:t>
            </a:r>
            <a:r>
              <a:rPr lang="el-GR" sz="3600" dirty="0" smtClean="0"/>
              <a:t>και  Συμβολισμοί</a:t>
            </a:r>
            <a:endParaRPr lang="el-GR" sz="3600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2"/>
          </p:nvPr>
        </p:nvSpPr>
        <p:spPr>
          <a:xfrm>
            <a:off x="5076056" y="2010726"/>
            <a:ext cx="4067944" cy="484727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215= πλάτος διατομής</a:t>
            </a:r>
            <a:r>
              <a:rPr lang="en-US" sz="2400" dirty="0" smtClean="0"/>
              <a:t> </a:t>
            </a:r>
            <a:r>
              <a:rPr lang="el-GR" sz="2400" dirty="0" smtClean="0"/>
              <a:t>σε </a:t>
            </a:r>
            <a:r>
              <a:rPr lang="en-US" sz="2400" dirty="0" smtClean="0"/>
              <a:t>mm</a:t>
            </a:r>
          </a:p>
          <a:p>
            <a:r>
              <a:rPr lang="en-US" sz="2400" dirty="0" smtClean="0"/>
              <a:t>65=</a:t>
            </a:r>
            <a:r>
              <a:rPr lang="el-GR" sz="2400" dirty="0" smtClean="0"/>
              <a:t> σειρά %(διατομή/</a:t>
            </a:r>
            <a:r>
              <a:rPr lang="el-GR" sz="2400" dirty="0" err="1" smtClean="0"/>
              <a:t>φ</a:t>
            </a:r>
            <a:r>
              <a:rPr lang="el-GR" sz="2400" dirty="0" err="1" smtClean="0"/>
              <a:t>άρδο</a:t>
            </a:r>
            <a:r>
              <a:rPr lang="el-GR" sz="2400" dirty="0" smtClean="0"/>
              <a:t>ς πέλματος)</a:t>
            </a:r>
          </a:p>
          <a:p>
            <a:r>
              <a:rPr lang="en-US" sz="2400" dirty="0" smtClean="0"/>
              <a:t>R= </a:t>
            </a:r>
            <a:r>
              <a:rPr lang="el-GR" sz="2400" dirty="0" smtClean="0"/>
              <a:t>ελαστικό ακτινωτών πλεγμάτων</a:t>
            </a:r>
          </a:p>
          <a:p>
            <a:r>
              <a:rPr lang="el-GR" sz="2400" dirty="0" smtClean="0"/>
              <a:t>15=διάμετρος ζάντας σε</a:t>
            </a:r>
            <a:r>
              <a:rPr lang="en-US" sz="2400" dirty="0" smtClean="0"/>
              <a:t> inch</a:t>
            </a:r>
            <a:endParaRPr lang="el-GR" sz="2400" dirty="0" smtClean="0"/>
          </a:p>
          <a:p>
            <a:r>
              <a:rPr lang="el-GR" sz="2400" dirty="0" smtClean="0"/>
              <a:t>95=ικανότητα μέγιστου επιτρεπόμενου φορτίου 690</a:t>
            </a:r>
            <a:r>
              <a:rPr lang="en-US" sz="2400" dirty="0" smtClean="0"/>
              <a:t>kg</a:t>
            </a:r>
            <a:endParaRPr lang="el-GR" sz="2400" dirty="0" smtClean="0"/>
          </a:p>
          <a:p>
            <a:r>
              <a:rPr lang="el-GR" sz="2400" dirty="0" err="1" smtClean="0"/>
              <a:t>Η=μέγιστη</a:t>
            </a:r>
            <a:r>
              <a:rPr lang="el-GR" sz="2400" dirty="0" smtClean="0"/>
              <a:t> επιτρεπόμενη ταχύτητα 210 </a:t>
            </a:r>
            <a:r>
              <a:rPr lang="en-US" sz="2400" dirty="0" smtClean="0"/>
              <a:t>km/h</a:t>
            </a:r>
            <a:endParaRPr lang="el-GR" sz="2400" dirty="0" smtClean="0"/>
          </a:p>
          <a:p>
            <a:endParaRPr lang="el-GR" sz="2400" dirty="0"/>
          </a:p>
        </p:txBody>
      </p:sp>
      <p:pic>
        <p:nvPicPr>
          <p:cNvPr id="4" name="3 - Θέση περιεχομένου" descr="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8"/>
            <a:ext cx="5004048" cy="4752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Σύνδεση με προηγούμενη ενότητα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27984" cy="5074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200" b="1" dirty="0" smtClean="0"/>
              <a:t>Κατασκευή  τροχού</a:t>
            </a:r>
          </a:p>
          <a:p>
            <a:pPr>
              <a:buNone/>
            </a:pPr>
            <a:endParaRPr lang="el-GR" sz="3200" b="1" dirty="0" smtClean="0"/>
          </a:p>
          <a:p>
            <a:pPr>
              <a:buNone/>
            </a:pPr>
            <a:r>
              <a:rPr lang="el-GR" sz="2800" dirty="0" smtClean="0"/>
              <a:t>Ο τροχός αποτελείται από:</a:t>
            </a:r>
          </a:p>
          <a:p>
            <a:pPr>
              <a:buNone/>
            </a:pPr>
            <a:endParaRPr lang="el-GR" sz="3200" dirty="0" smtClean="0"/>
          </a:p>
          <a:p>
            <a:r>
              <a:rPr lang="el-GR" sz="3200" dirty="0" smtClean="0"/>
              <a:t>Πλήμνη (μουαγιέ)</a:t>
            </a:r>
          </a:p>
          <a:p>
            <a:r>
              <a:rPr lang="el-GR" sz="3200" dirty="0" smtClean="0"/>
              <a:t>Δίσκο ή τις ακτίνες</a:t>
            </a:r>
          </a:p>
          <a:p>
            <a:r>
              <a:rPr lang="el-GR" sz="3200" dirty="0" smtClean="0"/>
              <a:t>Σώτρο ( ζάντα)</a:t>
            </a:r>
          </a:p>
          <a:p>
            <a:r>
              <a:rPr lang="el-GR" sz="3200" dirty="0" smtClean="0"/>
              <a:t>Επίσωτρο (λάστιχο)</a:t>
            </a:r>
          </a:p>
          <a:p>
            <a:endParaRPr lang="el-GR" sz="3200" dirty="0" smtClean="0"/>
          </a:p>
          <a:p>
            <a:pPr>
              <a:buNone/>
            </a:pPr>
            <a:endParaRPr lang="el-GR" sz="3200" dirty="0"/>
          </a:p>
        </p:txBody>
      </p:sp>
      <p:pic>
        <p:nvPicPr>
          <p:cNvPr id="31" name="30 - Θέση περιεχομένου" descr="car-repair-animation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76872"/>
            <a:ext cx="4608512" cy="35283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888432" cy="936104"/>
          </a:xfrm>
        </p:spPr>
        <p:txBody>
          <a:bodyPr/>
          <a:lstStyle/>
          <a:p>
            <a:pPr algn="ctr"/>
            <a:r>
              <a:rPr lang="el-GR" sz="3200" b="0" dirty="0" smtClean="0"/>
              <a:t>ΖΑΝΤΑ  ΜΕ ΕΛΑΣΤΙΚΟ</a:t>
            </a:r>
            <a:endParaRPr lang="el-GR" sz="3200" b="0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1412776"/>
            <a:ext cx="4041775" cy="936104"/>
          </a:xfrm>
        </p:spPr>
        <p:txBody>
          <a:bodyPr/>
          <a:lstStyle/>
          <a:p>
            <a:pPr algn="ctr"/>
            <a:r>
              <a:rPr lang="el-GR" sz="3200" b="0" dirty="0" smtClean="0"/>
              <a:t>ΔΙΣΚΟΣ – ΜΟΥΑΓΙΕ </a:t>
            </a:r>
            <a:endParaRPr lang="el-GR" sz="3200" b="0" dirty="0"/>
          </a:p>
        </p:txBody>
      </p:sp>
      <p:pic>
        <p:nvPicPr>
          <p:cNvPr id="6" name="5 - Θέση περιεχομένου" descr="run-flat-lastix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2736304" cy="4365104"/>
          </a:xfrm>
        </p:spPr>
      </p:pic>
      <p:pic>
        <p:nvPicPr>
          <p:cNvPr id="7" name="6 - Θέση περιεχομένου" descr="_DSC0028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492896"/>
            <a:ext cx="4610828" cy="3458121"/>
          </a:xfrm>
        </p:spPr>
      </p:pic>
      <p:sp>
        <p:nvSpPr>
          <p:cNvPr id="11" name="6 - Τίτλος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8640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Σύνδεση με προηγούμενη ενότητα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</a:t>
            </a:r>
            <a:endParaRPr lang="el-GR" sz="36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2276872"/>
            <a:ext cx="4644008" cy="4498515"/>
          </a:xfrm>
        </p:spPr>
        <p:txBody>
          <a:bodyPr>
            <a:normAutofit lnSpcReduction="10000"/>
          </a:bodyPr>
          <a:lstStyle/>
          <a:p>
            <a:r>
              <a:rPr lang="el-GR" sz="3200" dirty="0" smtClean="0"/>
              <a:t>Ιδιότητες ελαστικών</a:t>
            </a:r>
          </a:p>
          <a:p>
            <a:r>
              <a:rPr lang="el-GR" sz="3200" dirty="0" smtClean="0"/>
              <a:t>Κύρια μέρη ελαστικών</a:t>
            </a:r>
          </a:p>
          <a:p>
            <a:r>
              <a:rPr lang="el-GR" sz="3200" dirty="0" smtClean="0"/>
              <a:t>Τύποι </a:t>
            </a:r>
            <a:r>
              <a:rPr lang="el-GR" sz="3200" dirty="0" smtClean="0"/>
              <a:t>ελαστικών</a:t>
            </a:r>
          </a:p>
          <a:p>
            <a:r>
              <a:rPr lang="el-GR" sz="3200" dirty="0" smtClean="0"/>
              <a:t>Πλεονεκτήματα </a:t>
            </a:r>
            <a:r>
              <a:rPr lang="en-US" sz="3200" dirty="0" smtClean="0"/>
              <a:t>RADIAL</a:t>
            </a:r>
            <a:r>
              <a:rPr lang="el-GR" sz="3200" dirty="0" smtClean="0"/>
              <a:t> ελαστικών</a:t>
            </a:r>
            <a:endParaRPr lang="el-GR" sz="3200" dirty="0" smtClean="0"/>
          </a:p>
          <a:p>
            <a:r>
              <a:rPr lang="el-GR" sz="3200" dirty="0" smtClean="0"/>
              <a:t>Πέλμα ελαστικών</a:t>
            </a:r>
          </a:p>
          <a:p>
            <a:r>
              <a:rPr lang="el-GR" sz="3200" dirty="0" smtClean="0"/>
              <a:t>Πίεση ελαστικών</a:t>
            </a:r>
            <a:endParaRPr lang="el-GR" sz="3200" dirty="0" smtClean="0"/>
          </a:p>
          <a:p>
            <a:r>
              <a:rPr lang="el-GR" sz="3200" dirty="0" smtClean="0"/>
              <a:t>Διαστάσεις -Συμβολισμοί</a:t>
            </a:r>
          </a:p>
          <a:p>
            <a:endParaRPr lang="el-GR" sz="3200" dirty="0"/>
          </a:p>
        </p:txBody>
      </p:sp>
      <p:pic>
        <p:nvPicPr>
          <p:cNvPr id="15" name="14 - Θέση περιεχομένου" descr="car-repair-animatio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172272" cy="4287164"/>
          </a:xfrm>
        </p:spPr>
      </p:pic>
      <p:sp>
        <p:nvSpPr>
          <p:cNvPr id="11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886200" cy="512096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4139952" cy="720080"/>
          </a:xfrm>
        </p:spPr>
        <p:txBody>
          <a:bodyPr>
            <a:normAutofit/>
          </a:bodyPr>
          <a:lstStyle/>
          <a:p>
            <a:r>
              <a:rPr lang="el-GR" dirty="0" smtClean="0"/>
              <a:t>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017744"/>
          </a:xfrm>
        </p:spPr>
        <p:txBody>
          <a:bodyPr>
            <a:noAutofit/>
          </a:bodyPr>
          <a:lstStyle/>
          <a:p>
            <a:pPr marL="624078" indent="-514350">
              <a:buNone/>
            </a:pPr>
            <a:r>
              <a:rPr lang="el-GR" sz="3200" dirty="0" smtClean="0"/>
              <a:t>Ο μαθητής θα πρέπει</a:t>
            </a:r>
            <a:r>
              <a:rPr lang="el-GR" sz="3200" dirty="0" smtClean="0"/>
              <a:t>:</a:t>
            </a:r>
            <a:endParaRPr lang="el-GR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el-GR" sz="3200" dirty="0" smtClean="0"/>
              <a:t>Να αναφέρει και να αναγνωρίζει τις ιδιότητες και τους τύπους των ελαστικών</a:t>
            </a:r>
          </a:p>
          <a:p>
            <a:pPr marL="624078" indent="-514350">
              <a:buFont typeface="+mj-lt"/>
              <a:buAutoNum type="arabicPeriod"/>
            </a:pPr>
            <a:r>
              <a:rPr lang="el-GR" sz="3200" dirty="0" smtClean="0"/>
              <a:t>Να αναγνωρίζει και να περιγράφει τις διαστάσεις και τους </a:t>
            </a:r>
            <a:r>
              <a:rPr lang="el-GR" sz="3200" dirty="0" smtClean="0"/>
              <a:t>συμβολισμούς</a:t>
            </a:r>
          </a:p>
          <a:p>
            <a:pPr marL="624078" indent="-514350">
              <a:buFont typeface="+mj-lt"/>
              <a:buAutoNum type="arabicPeriod"/>
            </a:pPr>
            <a:r>
              <a:rPr lang="el-GR" sz="3200" dirty="0" smtClean="0"/>
              <a:t>Να  γνωρίζει τις επιτρεπόμενες τιμές πίεσης των ελαστικών</a:t>
            </a:r>
            <a:endParaRPr lang="el-GR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el-GR" sz="3200" dirty="0" smtClean="0"/>
              <a:t>Να </a:t>
            </a:r>
            <a:r>
              <a:rPr lang="el-GR" sz="3200" dirty="0" smtClean="0"/>
              <a:t>αναγνωρίζει τα πλεονεκτήματα των ελαστικών ανά κατηγορία</a:t>
            </a:r>
          </a:p>
          <a:p>
            <a:pPr marL="624078" indent="-514350">
              <a:buFont typeface="+mj-lt"/>
              <a:buAutoNum type="arabicPeriod"/>
            </a:pPr>
            <a:endParaRPr lang="el-GR" sz="32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92080" y="620688"/>
            <a:ext cx="3851920" cy="36004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64807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Ιδιότητες Ελαστικών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233768"/>
          </a:xfrm>
        </p:spPr>
        <p:txBody>
          <a:bodyPr>
            <a:noAutofit/>
          </a:bodyPr>
          <a:lstStyle/>
          <a:p>
            <a:r>
              <a:rPr lang="el-GR" dirty="0" smtClean="0"/>
              <a:t>Να μεταφέρουν τις δυνάμεις του κινητήρα στο οδόστρωμα</a:t>
            </a:r>
          </a:p>
          <a:p>
            <a:r>
              <a:rPr lang="el-GR" dirty="0" smtClean="0"/>
              <a:t>Να κατευθύνουν ομαλά το όχημα στην πορεία του</a:t>
            </a:r>
          </a:p>
          <a:p>
            <a:r>
              <a:rPr lang="el-GR" dirty="0" smtClean="0"/>
              <a:t>Να παρέχουν καλή πρόσφυση πάνω στο οδόστρωμα </a:t>
            </a:r>
          </a:p>
          <a:p>
            <a:r>
              <a:rPr lang="el-GR" dirty="0" smtClean="0"/>
              <a:t>Να αμβλύνουν και να απορροφούν μέρος των ταλαντώσεων από ανωμαλίες του δρόμου</a:t>
            </a:r>
          </a:p>
          <a:p>
            <a:r>
              <a:rPr lang="el-GR" dirty="0" smtClean="0"/>
              <a:t>Να έχουν μικρή αντίσταση κύλισης (λιγότερες τριβές)</a:t>
            </a:r>
          </a:p>
          <a:p>
            <a:r>
              <a:rPr lang="el-GR" dirty="0" smtClean="0"/>
              <a:t>Να έχουν μεγάλη διάρκεια ζωής </a:t>
            </a:r>
          </a:p>
          <a:p>
            <a:r>
              <a:rPr lang="el-GR" dirty="0" smtClean="0"/>
              <a:t>Να αφαιρούνται και να τοποθετούνται εύκολα στη ζάντα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088" y="620688"/>
            <a:ext cx="3779912" cy="216024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980728"/>
            <a:ext cx="8686800" cy="43204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Κύρια μέρη των ελαστικών</a:t>
            </a:r>
            <a:endParaRPr lang="el-GR" sz="3600" dirty="0"/>
          </a:p>
        </p:txBody>
      </p:sp>
      <p:pic>
        <p:nvPicPr>
          <p:cNvPr id="9" name="8 - Θέση περιεχομένου" descr="tire_dimen_g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44008" cy="4248472"/>
          </a:xfrm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5445224"/>
          </a:xfrm>
        </p:spPr>
        <p:txBody>
          <a:bodyPr>
            <a:noAutofit/>
          </a:bodyPr>
          <a:lstStyle/>
          <a:p>
            <a:r>
              <a:rPr lang="el-GR" b="1" dirty="0" smtClean="0"/>
              <a:t>Τα λινά </a:t>
            </a:r>
            <a:r>
              <a:rPr lang="el-GR" dirty="0" smtClean="0"/>
              <a:t>που αποτελούν το βασικό σκελετό (νήματα από τεχνητό μετάξι, νάιλον, ρεγιόν, χάλυβα ή πολυεστέρα) </a:t>
            </a:r>
          </a:p>
          <a:p>
            <a:r>
              <a:rPr lang="el-GR" b="1" dirty="0" smtClean="0"/>
              <a:t>Την ενισχυτική ζώνη </a:t>
            </a:r>
            <a:r>
              <a:rPr lang="el-GR" dirty="0" smtClean="0"/>
              <a:t>με δύο ή περισσότερα πλέγματα (νήματα από χάλυβα, ύφασμα  ή γυαλί(</a:t>
            </a:r>
            <a:r>
              <a:rPr lang="en-US" dirty="0" smtClean="0"/>
              <a:t>fiberglass))</a:t>
            </a:r>
            <a:r>
              <a:rPr lang="el-GR" dirty="0" smtClean="0"/>
              <a:t> που αυξάνουν την κατευθυντική ικανότητα του ελαστικού</a:t>
            </a:r>
          </a:p>
          <a:p>
            <a:r>
              <a:rPr lang="el-GR" b="1" dirty="0" smtClean="0"/>
              <a:t>Πλευρικό τοίχωμα ( παρειά ) </a:t>
            </a:r>
            <a:r>
              <a:rPr lang="el-GR" dirty="0" smtClean="0"/>
              <a:t>,που απορροφά τα κτυπήματα και  τους κραδασμούς</a:t>
            </a:r>
          </a:p>
          <a:p>
            <a:r>
              <a:rPr lang="el-GR" b="1" dirty="0" smtClean="0"/>
              <a:t>Πέλμα</a:t>
            </a:r>
            <a:r>
              <a:rPr lang="el-GR" dirty="0" smtClean="0"/>
              <a:t> , που  είναι η επιφάνεια κύλισης του ελαστικού στο δρόμο      (φυσικό ή τεχνητό καουτσούκ)</a:t>
            </a:r>
            <a:endParaRPr lang="en-US" dirty="0" smtClean="0"/>
          </a:p>
          <a:p>
            <a:endParaRPr lang="el-GR" b="1" dirty="0" smtClean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36096" y="620688"/>
            <a:ext cx="3707904" cy="36004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576064"/>
          </a:xfrm>
        </p:spPr>
        <p:txBody>
          <a:bodyPr>
            <a:noAutofit/>
          </a:bodyPr>
          <a:lstStyle/>
          <a:p>
            <a:r>
              <a:rPr lang="el-GR" sz="3600" dirty="0" smtClean="0"/>
              <a:t>Τύποι ελαστικών</a:t>
            </a:r>
            <a:endParaRPr lang="el-GR" sz="3600" dirty="0"/>
          </a:p>
        </p:txBody>
      </p:sp>
      <p:sp>
        <p:nvSpPr>
          <p:cNvPr id="6" name="5 - Θέση κειμένου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148064" cy="58052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Ελαστικά χωρίς αεροθάλαμο (</a:t>
            </a:r>
            <a:r>
              <a:rPr lang="en-US" sz="3200" b="1" dirty="0" smtClean="0"/>
              <a:t>tubeless)</a:t>
            </a:r>
            <a:endParaRPr lang="el-GR" sz="3200" b="1" dirty="0" smtClean="0"/>
          </a:p>
          <a:p>
            <a:pPr>
              <a:buNone/>
            </a:pPr>
            <a:r>
              <a:rPr lang="el-GR" sz="1800" dirty="0" smtClean="0"/>
              <a:t>   </a:t>
            </a:r>
            <a:r>
              <a:rPr lang="el-GR" sz="2400" dirty="0" smtClean="0"/>
              <a:t>Πλεονεκτήματα 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Αργή απώλεια αέρα σε περίπτωση τρυπήματος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Αναπτύσσουν μικρότερη θερμότητα (απουσία τριβής αεροθαλάμου-ελαστικού)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Εύκολη τοποθέτηση (μικρότερο βάρος)</a:t>
            </a:r>
          </a:p>
          <a:p>
            <a:pPr>
              <a:buNone/>
            </a:pPr>
            <a:r>
              <a:rPr lang="el-GR" sz="2400" dirty="0" smtClean="0"/>
              <a:t>   Μειονεκτήματα: σε στρέβλωση της ζάντας χάνουν απότομα τον αέρα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Ελαστικά με αεροθάλαμο (σαμπρέλα</a:t>
            </a:r>
            <a:r>
              <a:rPr lang="en-US" sz="3200" b="1" dirty="0" smtClean="0"/>
              <a:t>)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1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886200" cy="36808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  <p:pic>
        <p:nvPicPr>
          <p:cNvPr id="30" name="29 - Θέση περιεχομένου" descr="Image32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3563888" cy="2736304"/>
          </a:xfrm>
        </p:spPr>
      </p:pic>
      <p:pic>
        <p:nvPicPr>
          <p:cNvPr id="31" name="30 - Εικόνα" descr="Image3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21088"/>
            <a:ext cx="3563888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4499992" cy="792088"/>
          </a:xfrm>
        </p:spPr>
        <p:txBody>
          <a:bodyPr/>
          <a:lstStyle/>
          <a:p>
            <a:r>
              <a:rPr lang="el-GR" sz="3600" dirty="0" smtClean="0"/>
              <a:t>Τύποι</a:t>
            </a:r>
            <a:r>
              <a:rPr lang="el-GR" dirty="0" smtClean="0"/>
              <a:t> ελαστικών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777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Ελαστικά με λοξά (διαγώνια) πλέγματα</a:t>
            </a:r>
          </a:p>
          <a:p>
            <a:pPr>
              <a:buNone/>
            </a:pPr>
            <a:r>
              <a:rPr lang="el-GR" sz="3200" dirty="0" smtClean="0"/>
              <a:t>   οι στρώσεις με τα λινά σχηματίζουν γωνία 90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r>
              <a:rPr lang="el-GR" dirty="0" smtClean="0"/>
              <a:t> Πλεονέκτημα: ισχυρό προς όλες τις κατευθύνσεις (στιβαρή κατασκευή)</a:t>
            </a:r>
          </a:p>
          <a:p>
            <a:r>
              <a:rPr lang="el-GR" dirty="0" smtClean="0"/>
              <a:t>Μειονέκτημα: υψηλή θερμότητα σε μεγάλες ταχύτητες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364163" y="620713"/>
            <a:ext cx="3779837" cy="431800"/>
          </a:xfrm>
        </p:spPr>
        <p:txBody>
          <a:bodyPr/>
          <a:lstStyle/>
          <a:p>
            <a:pPr algn="l"/>
            <a:r>
              <a:rPr lang="el-GR" sz="2400" i="1" dirty="0" smtClean="0"/>
              <a:t>ΕΠΙΣΩΤΡΑ Ή ΕΛΑΣΤΙΚΑ</a:t>
            </a:r>
            <a:endParaRPr lang="el-GR" sz="2400" i="1" dirty="0"/>
          </a:p>
        </p:txBody>
      </p:sp>
      <p:pic>
        <p:nvPicPr>
          <p:cNvPr id="8" name="7 - Εικόνα" descr="Image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861048"/>
            <a:ext cx="5760640" cy="29969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688</TotalTime>
  <Words>799</Words>
  <Application>Microsoft Office PowerPoint</Application>
  <PresentationFormat>Προβολή στην οθόνη (4:3)</PresentationFormat>
  <Paragraphs>121</Paragraphs>
  <Slides>18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Αστικό</vt:lpstr>
      <vt:lpstr>ΕΠΙΣΩΤΡΑ Ή ΕΛΑΣΤΙΚΑ </vt:lpstr>
      <vt:lpstr>  Σύνδεση με προηγούμενη ενότητα   </vt:lpstr>
      <vt:lpstr>  Σύνδεση με προηγούμενη ενότητα   </vt:lpstr>
      <vt:lpstr>ΕΙΣΑΓΩΓΗ</vt:lpstr>
      <vt:lpstr>Στόχοι</vt:lpstr>
      <vt:lpstr>Ιδιότητες Ελαστικών</vt:lpstr>
      <vt:lpstr>Κύρια μέρη των ελαστικών</vt:lpstr>
      <vt:lpstr>Τύποι ελαστικών</vt:lpstr>
      <vt:lpstr>Τύποι ελαστικών</vt:lpstr>
      <vt:lpstr>Τύποι ελαστικών</vt:lpstr>
      <vt:lpstr>Τύποι ελαστικών</vt:lpstr>
      <vt:lpstr>Τύποι ελαστικών</vt:lpstr>
      <vt:lpstr>Πλεονεκτήματα Radial ελαστικών </vt:lpstr>
      <vt:lpstr>Τύποι  ελαστικού σύμφωνα με το πέλμα</vt:lpstr>
      <vt:lpstr>Πέλμα  ελαστικού</vt:lpstr>
      <vt:lpstr>Πίεση </vt:lpstr>
      <vt:lpstr>Διαστάσεις και  Συμβολισμοί</vt:lpstr>
      <vt:lpstr>Διαστάσεις και  Συμβολισμοί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ΤΡΟΧΟΙ -ΕΛΑΣΤΙΚΑ</dc:title>
  <dc:creator>user</dc:creator>
  <cp:lastModifiedBy>user</cp:lastModifiedBy>
  <cp:revision>89</cp:revision>
  <dcterms:created xsi:type="dcterms:W3CDTF">2014-01-26T15:59:46Z</dcterms:created>
  <dcterms:modified xsi:type="dcterms:W3CDTF">2014-01-27T12:13:39Z</dcterms:modified>
</cp:coreProperties>
</file>