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 τρίγωνο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15 - Ομάδα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5 - Ελεύθερη σχεδίαση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9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11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5C481E3-9233-48DD-B9E9-DFF367170410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12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3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EB45179-3D4A-41EB-9F73-C1D34F8D109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B0219-9492-4E1D-980C-DDF6088EB621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CB7E8-0FB0-4A1A-900B-AD070291D74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7B9B2-3C57-47ED-8CF0-4B9FE86885D9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F024-3792-46A0-8365-38C836007C0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74C32-5ADC-4A6C-B1DF-79117B0C9EA9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488E3-4688-4515-933E-8DA6EC1E48A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Διάσημα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4 - Διάσημα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C7FEE7-4B7B-41DB-83B6-CB8F751620D2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7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8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75982F-901D-4E71-88B6-3846DFB8B4F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313865-A5AE-49A1-97E8-B580573FB32D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F295ED-420B-46FB-BE06-1FE7B98277E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31D93D-518C-4E6D-AC93-2699E2EEB615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C1BBA2-9435-4258-8894-DCE6AB33930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CAEC3F6-76F9-495C-977F-EB027F33F9F1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610AD5-D0C7-4059-A61D-35DDBE4478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505D6-ABD0-4D01-A86D-664BC9A12408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3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DD4E1-DB7E-4C17-9D6B-5AC0AB267EB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161334-F7DB-4D6B-AE1D-CDEC7D2F82CC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6680BA-AAB1-48E7-AC67-9662C3BD0F4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Ελεύθερη σχεδίαση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- Ελεύθερη σχεδίαση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Διάσημα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9 - Διάσημα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1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CA257DB-0BCB-4829-A48C-7C54A754A337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12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3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7788ACE-17AD-42B3-AA59-ABC26869AC3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033" name="29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86A2EE2-A131-4DD7-BE9F-8438D223AF24}" type="datetimeFigureOut">
              <a:rPr lang="el-GR"/>
              <a:pPr>
                <a:defRPr/>
              </a:pPr>
              <a:t>24/4/2014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3F603E0-903F-4BC7-80D2-B13E8F3913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59" r:id="rId2"/>
    <p:sldLayoutId id="2147483864" r:id="rId3"/>
    <p:sldLayoutId id="2147483865" r:id="rId4"/>
    <p:sldLayoutId id="2147483866" r:id="rId5"/>
    <p:sldLayoutId id="2147483867" r:id="rId6"/>
    <p:sldLayoutId id="2147483860" r:id="rId7"/>
    <p:sldLayoutId id="2147483868" r:id="rId8"/>
    <p:sldLayoutId id="2147483869" r:id="rId9"/>
    <p:sldLayoutId id="2147483861" r:id="rId10"/>
    <p:sldLayoutId id="21474838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981075"/>
            <a:ext cx="7415213" cy="20875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sz="6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χτίζοντας σύνθετες </a:t>
            </a:r>
            <a:r>
              <a:rPr lang="el-GR" sz="6000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υπερδιαδικασίες</a:t>
            </a:r>
            <a:r>
              <a:rPr lang="el-GR" sz="6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/>
            </a:r>
            <a:br>
              <a:rPr lang="el-GR" dirty="0" smtClean="0">
                <a:latin typeface="Comic Sans MS" pitchFamily="66" charset="0"/>
              </a:rPr>
            </a:br>
            <a:endParaRPr lang="el-GR" dirty="0" smtClean="0">
              <a:latin typeface="Comic Sans MS" pitchFamily="66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92275" y="2708275"/>
            <a:ext cx="4392613" cy="2930525"/>
          </a:xfrm>
        </p:spPr>
        <p:txBody>
          <a:bodyPr>
            <a:normAutofit/>
          </a:bodyPr>
          <a:lstStyle/>
          <a:p>
            <a:pPr marR="0">
              <a:buFont typeface="Arial" charset="0"/>
              <a:buNone/>
            </a:pPr>
            <a:endParaRPr lang="el-GR" sz="5400" smtClean="0">
              <a:solidFill>
                <a:srgbClr val="7030A0"/>
              </a:solidFill>
              <a:latin typeface="Comic Sans MS" pitchFamily="66" charset="0"/>
            </a:endParaRPr>
          </a:p>
          <a:p>
            <a:pPr marR="0">
              <a:buFont typeface="Arial" charset="0"/>
              <a:buNone/>
            </a:pPr>
            <a:r>
              <a:rPr lang="el-GR" sz="5400" smtClean="0">
                <a:solidFill>
                  <a:srgbClr val="59AAF2"/>
                </a:solidFill>
                <a:latin typeface="Comic Sans MS" pitchFamily="66" charset="0"/>
              </a:rPr>
              <a:t>«ο κήπος»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2924175"/>
            <a:ext cx="1924050" cy="29337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rkh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250825" y="620713"/>
          <a:ext cx="8568952" cy="4896544"/>
        </p:xfrm>
        <a:graphic>
          <a:graphicData uri="http://schemas.openxmlformats.org/drawingml/2006/table">
            <a:tbl>
              <a:tblPr/>
              <a:tblGrid>
                <a:gridCol w="3991760"/>
                <a:gridCol w="4577192"/>
              </a:tblGrid>
              <a:tr h="129001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Εντολές</a:t>
                      </a:r>
                      <a:endParaRPr kumimoji="0" lang="el-G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σχέδιο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6530">
                <a:tc>
                  <a:txBody>
                    <a:bodyPr/>
                    <a:lstStyle/>
                    <a:p>
                      <a:r>
                        <a:rPr lang="el-GR" sz="2800" b="1" kern="1200" baseline="0" dirty="0" smtClean="0">
                          <a:solidFill>
                            <a:srgbClr val="7030A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Για κύκλος </a:t>
                      </a:r>
                    </a:p>
                    <a:p>
                      <a:r>
                        <a:rPr lang="el-GR" sz="2800" b="1" kern="1200" baseline="0" dirty="0" smtClean="0">
                          <a:solidFill>
                            <a:srgbClr val="7030A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επανάλαβε 360 [</a:t>
                      </a:r>
                      <a:r>
                        <a:rPr lang="el-GR" sz="2800" b="1" kern="1200" baseline="0" dirty="0" err="1" smtClean="0">
                          <a:solidFill>
                            <a:srgbClr val="7030A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μπ</a:t>
                      </a:r>
                      <a:r>
                        <a:rPr lang="el-GR" sz="2800" b="1" kern="1200" baseline="0" dirty="0" smtClean="0">
                          <a:solidFill>
                            <a:srgbClr val="7030A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1 δε 1] </a:t>
                      </a:r>
                    </a:p>
                    <a:p>
                      <a:r>
                        <a:rPr lang="el-GR" sz="2800" b="1" kern="1200" baseline="0" dirty="0" smtClean="0">
                          <a:solidFill>
                            <a:srgbClr val="7030A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τέλος 	</a:t>
                      </a:r>
                    </a:p>
                    <a:p>
                      <a:r>
                        <a:rPr lang="el-GR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5 - Έλλειψη"/>
          <p:cNvSpPr/>
          <p:nvPr/>
        </p:nvSpPr>
        <p:spPr>
          <a:xfrm>
            <a:off x="5003800" y="2349500"/>
            <a:ext cx="2089150" cy="19431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250825" y="115888"/>
          <a:ext cx="8568952" cy="2873461"/>
        </p:xfrm>
        <a:graphic>
          <a:graphicData uri="http://schemas.openxmlformats.org/drawingml/2006/table">
            <a:tbl>
              <a:tblPr/>
              <a:tblGrid>
                <a:gridCol w="3991760"/>
                <a:gridCol w="4577192"/>
              </a:tblGrid>
              <a:tr h="73986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Εντολές</a:t>
                      </a:r>
                      <a:endParaRPr kumimoji="0" lang="el-G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σχέδιο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8451">
                <a:tc>
                  <a:txBody>
                    <a:bodyPr/>
                    <a:lstStyle/>
                    <a:p>
                      <a:r>
                        <a:rPr lang="el-GR" sz="2800" b="1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Για ημικύκλιο </a:t>
                      </a:r>
                    </a:p>
                    <a:p>
                      <a:r>
                        <a:rPr lang="el-GR" sz="2800" b="1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επανάλαβε 180 [</a:t>
                      </a:r>
                      <a:r>
                        <a:rPr lang="el-GR" sz="2800" b="1" kern="1200" baseline="0" dirty="0" err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μπ</a:t>
                      </a:r>
                      <a:r>
                        <a:rPr lang="el-GR" sz="2800" b="1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1 δε 1] </a:t>
                      </a:r>
                    </a:p>
                    <a:p>
                      <a:r>
                        <a:rPr lang="el-GR" sz="2800" b="1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τέλος 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127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1125538"/>
            <a:ext cx="244792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179388" y="3357563"/>
          <a:ext cx="8568952" cy="3300181"/>
        </p:xfrm>
        <a:graphic>
          <a:graphicData uri="http://schemas.openxmlformats.org/drawingml/2006/table">
            <a:tbl>
              <a:tblPr/>
              <a:tblGrid>
                <a:gridCol w="3991760"/>
                <a:gridCol w="4577192"/>
              </a:tblGrid>
              <a:tr h="73986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Εντολές</a:t>
                      </a:r>
                      <a:endParaRPr kumimoji="0" lang="el-GR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σχέδιο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8451">
                <a:tc>
                  <a:txBody>
                    <a:bodyPr/>
                    <a:lstStyle/>
                    <a:p>
                      <a:r>
                        <a:rPr lang="el-GR" sz="2800" b="1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Για τεταρτοκύκλιο </a:t>
                      </a:r>
                    </a:p>
                    <a:p>
                      <a:r>
                        <a:rPr lang="el-GR" sz="2800" b="1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επανάλαβε 90 [</a:t>
                      </a:r>
                      <a:r>
                        <a:rPr lang="el-GR" sz="2800" b="1" kern="1200" baseline="0" dirty="0" err="1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μπ</a:t>
                      </a:r>
                      <a:r>
                        <a:rPr lang="el-GR" sz="2800" b="1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1 δε 1] </a:t>
                      </a:r>
                    </a:p>
                    <a:p>
                      <a:r>
                        <a:rPr lang="el-GR" sz="2800" b="1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τέλος 	</a:t>
                      </a:r>
                    </a:p>
                    <a:p>
                      <a:r>
                        <a:rPr lang="el-GR" sz="2800" b="1" kern="1200" baseline="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128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4221163"/>
            <a:ext cx="2617788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 smtClean="0">
                <a:latin typeface="Comic Sans MS" pitchFamily="66" charset="0"/>
              </a:rPr>
              <a:t>Φτιάχνουμε πρώτα τη διαδικασία </a:t>
            </a:r>
            <a:r>
              <a:rPr lang="el-GR" dirty="0" err="1" smtClean="0">
                <a:latin typeface="Comic Sans MS" pitchFamily="66" charset="0"/>
              </a:rPr>
              <a:t>μισόπέταλο</a:t>
            </a:r>
            <a:r>
              <a:rPr lang="el-GR" dirty="0" smtClean="0">
                <a:latin typeface="Comic Sans MS" pitchFamily="66" charset="0"/>
              </a:rPr>
              <a:t/>
            </a:r>
            <a:br>
              <a:rPr lang="el-GR" dirty="0" smtClean="0">
                <a:latin typeface="Comic Sans MS" pitchFamily="66" charset="0"/>
              </a:rPr>
            </a:br>
            <a:r>
              <a:rPr lang="el-GR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1</a:t>
            </a:r>
            <a:r>
              <a:rPr lang="el-GR" dirty="0" smtClean="0">
                <a:latin typeface="Comic Sans MS" pitchFamily="66" charset="0"/>
              </a:rPr>
              <a:t>ο</a:t>
            </a:r>
            <a:r>
              <a:rPr lang="el-GR" baseline="30000" dirty="0" smtClean="0"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Βήμα: </a:t>
            </a:r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79388" y="1989138"/>
          <a:ext cx="8785225" cy="4681538"/>
        </p:xfrm>
        <a:graphic>
          <a:graphicData uri="http://schemas.openxmlformats.org/drawingml/2006/table">
            <a:tbl>
              <a:tblPr/>
              <a:tblGrid>
                <a:gridCol w="4092575"/>
                <a:gridCol w="4692650"/>
              </a:tblGrid>
              <a:tr h="747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Εντολές</a:t>
                      </a:r>
                      <a:endParaRPr kumimoji="0" lang="el-GR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Σχόλια</a:t>
                      </a:r>
                      <a:endParaRPr kumimoji="0" lang="el-GR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3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Για μισόπέταλο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 επανάλαβε 90 [μπ 1 δε 1]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Τέλος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Για πέταλο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 επανάλαβε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 </a:t>
                      </a: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2 [μισόπέταλο δε 90]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τέλος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Η χελώνα φτιάχνει μισό πέταλο (= με ¼ του κύκλου)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Αφού φτιαχτεί το μισό πέταλο, η χελώνα στρέφεται δεξιά κατά 90ο και φτιάχνει το άλλο μισό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5843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sz="3600" dirty="0" smtClean="0">
                <a:latin typeface="Comic Sans MS" pitchFamily="66" charset="0"/>
              </a:rPr>
              <a:t>Πειραματιστείτε με τα τόξα και δημιουργήσετε τη διαδικασία λουλούδι.</a:t>
            </a:r>
            <a:br>
              <a:rPr lang="el-GR" sz="3600" dirty="0" smtClean="0">
                <a:latin typeface="Comic Sans MS" pitchFamily="66" charset="0"/>
              </a:rPr>
            </a:br>
            <a:r>
              <a:rPr lang="el-GR" sz="3600" dirty="0" smtClean="0">
                <a:latin typeface="Comic Sans MS" pitchFamily="66" charset="0"/>
              </a:rPr>
              <a:t> 2ο</a:t>
            </a:r>
            <a:r>
              <a:rPr lang="el-GR" sz="3600" baseline="30000" dirty="0" smtClean="0">
                <a:latin typeface="Comic Sans MS" pitchFamily="66" charset="0"/>
              </a:rPr>
              <a:t> </a:t>
            </a:r>
            <a:r>
              <a:rPr lang="el-GR" sz="3600" dirty="0" smtClean="0">
                <a:latin typeface="Comic Sans MS" pitchFamily="66" charset="0"/>
              </a:rPr>
              <a:t>Βήμα</a:t>
            </a:r>
            <a:r>
              <a:rPr lang="el-GR" dirty="0" smtClean="0">
                <a:latin typeface="Comic Sans MS" pitchFamily="66" charset="0"/>
              </a:rPr>
              <a:t>:</a:t>
            </a:r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250825" y="2057400"/>
          <a:ext cx="8497888" cy="4251326"/>
        </p:xfrm>
        <a:graphic>
          <a:graphicData uri="http://schemas.openxmlformats.org/drawingml/2006/table">
            <a:tbl>
              <a:tblPr/>
              <a:tblGrid>
                <a:gridCol w="3784600"/>
                <a:gridCol w="4713288"/>
              </a:tblGrid>
              <a:tr h="8080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Εντολές</a:t>
                      </a:r>
                      <a:endParaRPr kumimoji="0" lang="el-GR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Σχόλια</a:t>
                      </a:r>
                      <a:endParaRPr kumimoji="0" lang="el-GR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32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Για λουλούδι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 επανάλαβε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 </a:t>
                      </a: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10 [πέταλο δε 36]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τέλος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Με τη διαδικασία αυτή η χελώνα δημιουργεί ένα λουλούδι με 10 πέταλα (10Χ36=360</a:t>
                      </a:r>
                      <a:r>
                        <a:rPr kumimoji="0" lang="el-GR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ο</a:t>
                      </a: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)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Αν θέλαμε 6 πέταλα θα δίναμε: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Επανάλαβε 6 [πέταλο δε 60]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18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sz="3200" smtClean="0">
                <a:latin typeface="Comic Sans MS" pitchFamily="66" charset="0"/>
              </a:rPr>
              <a:t>Χρησιμοποιήστε τις διαδικασίες λουλούδι και πέταλο προκειμένου να χτίσετε την υπερδιαδικασία φυτό.</a:t>
            </a:r>
            <a:r>
              <a:rPr lang="en-US" sz="3200" smtClean="0">
                <a:latin typeface="Comic Sans MS" pitchFamily="66" charset="0"/>
              </a:rPr>
              <a:t/>
            </a:r>
            <a:br>
              <a:rPr lang="en-US" sz="3200" smtClean="0">
                <a:latin typeface="Comic Sans MS" pitchFamily="66" charset="0"/>
              </a:rPr>
            </a:br>
            <a:r>
              <a:rPr lang="el-GR" sz="2800" smtClean="0">
                <a:latin typeface="Comic Sans MS" pitchFamily="66" charset="0"/>
              </a:rPr>
              <a:t> 3ο Βήμα: </a:t>
            </a:r>
            <a:endParaRPr lang="el-GR" sz="3200" smtClean="0">
              <a:latin typeface="Comic Sans MS" pitchFamily="66" charset="0"/>
            </a:endParaRPr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79388" y="2673350"/>
          <a:ext cx="8640762" cy="3856990"/>
        </p:xfrm>
        <a:graphic>
          <a:graphicData uri="http://schemas.openxmlformats.org/drawingml/2006/table">
            <a:tbl>
              <a:tblPr/>
              <a:tblGrid>
                <a:gridCol w="2997200"/>
                <a:gridCol w="5643562"/>
              </a:tblGrid>
              <a:tr h="5445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Εντολές</a:t>
                      </a:r>
                      <a:endParaRPr kumimoji="0" lang="el-GR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Σχόλια</a:t>
                      </a:r>
                      <a:endParaRPr kumimoji="0" lang="el-GR" sz="3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83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Για φυτό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 λουλούδι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 πίσω 150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 πέταλο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 πίσω 50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9AAF2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τέλος 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59AAF2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Η χελώνα δημιουργεί το λουλούδι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Φτιάχνει το κοτσάνι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Προσθέτει ένα πέταλο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Comic Sans MS" pitchFamily="66" charset="0"/>
                        </a:rPr>
                        <a:t>Ολοκληρώνει το κοτσάνι</a:t>
                      </a:r>
                      <a:endParaRPr kumimoji="0" lang="el-G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Comic Sans MS" pitchFamily="66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>
                <a:latin typeface="Comic Sans MS" pitchFamily="66" charset="0"/>
              </a:rPr>
              <a:t>Χρησιμοποιήστε τις </a:t>
            </a:r>
            <a:r>
              <a:rPr lang="el-GR" dirty="0" err="1" smtClean="0">
                <a:latin typeface="Comic Sans MS" pitchFamily="66" charset="0"/>
              </a:rPr>
              <a:t>υπερδιαδικασίες</a:t>
            </a:r>
            <a:r>
              <a:rPr lang="el-GR" dirty="0" smtClean="0">
                <a:latin typeface="Comic Sans MS" pitchFamily="66" charset="0"/>
              </a:rPr>
              <a:t> 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φυτό</a:t>
            </a:r>
            <a:r>
              <a:rPr lang="el-GR" dirty="0" smtClean="0">
                <a:latin typeface="Comic Sans MS" pitchFamily="66" charset="0"/>
              </a:rPr>
              <a:t> προκειμένου να χτίσετε την </a:t>
            </a:r>
            <a:r>
              <a:rPr lang="el-GR" dirty="0" err="1" smtClean="0">
                <a:latin typeface="Comic Sans MS" pitchFamily="66" charset="0"/>
              </a:rPr>
              <a:t>υπερδιαδικασία</a:t>
            </a:r>
            <a:r>
              <a:rPr lang="el-GR" dirty="0" smtClean="0">
                <a:latin typeface="Comic Sans MS" pitchFamily="66" charset="0"/>
              </a:rPr>
              <a:t> 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κήπος</a:t>
            </a:r>
            <a:r>
              <a:rPr lang="el-GR" dirty="0" smtClean="0">
                <a:latin typeface="Comic Sans MS" pitchFamily="66" charset="0"/>
              </a:rPr>
              <a:t>. Δημιουργήσετε κι άλλες διαδικασίες όπως </a:t>
            </a:r>
            <a:r>
              <a:rPr lang="el-GR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μικρόπέταλο</a:t>
            </a:r>
            <a:r>
              <a:rPr lang="el-GR" b="1" dirty="0" smtClean="0">
                <a:latin typeface="Comic Sans MS" pitchFamily="66" charset="0"/>
              </a:rPr>
              <a:t>, </a:t>
            </a:r>
            <a:r>
              <a:rPr lang="el-GR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μικρόλουλούδι</a:t>
            </a:r>
            <a:r>
              <a:rPr lang="el-GR" b="1" dirty="0" smtClean="0">
                <a:latin typeface="Comic Sans MS" pitchFamily="66" charset="0"/>
              </a:rPr>
              <a:t>, </a:t>
            </a:r>
            <a:r>
              <a:rPr lang="el-GR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μικρόφυτό</a:t>
            </a:r>
            <a:r>
              <a:rPr lang="el-GR" dirty="0" smtClean="0">
                <a:latin typeface="Comic Sans MS" pitchFamily="66" charset="0"/>
              </a:rPr>
              <a:t> προκειμένου να εμπλουτίσετε το σχέδιό σας.</a:t>
            </a:r>
          </a:p>
        </p:txBody>
      </p:sp>
      <p:sp>
        <p:nvSpPr>
          <p:cNvPr id="614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smtClean="0">
                <a:latin typeface="Comic Sans MS" pitchFamily="66" charset="0"/>
              </a:rPr>
              <a:t>4ο Βήμα: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 rtlCol="0">
            <a:normAutofit fontScale="92500"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800" dirty="0" smtClean="0">
                <a:latin typeface="Comic Sans MS" pitchFamily="66" charset="0"/>
              </a:rPr>
              <a:t>Για τις διαδικασίες </a:t>
            </a:r>
            <a:r>
              <a:rPr lang="el-GR" sz="28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μικρόπέταλο</a:t>
            </a:r>
            <a:r>
              <a:rPr lang="el-GR" sz="2800" b="1" dirty="0" smtClean="0">
                <a:latin typeface="Comic Sans MS" pitchFamily="66" charset="0"/>
              </a:rPr>
              <a:t>, </a:t>
            </a:r>
            <a:r>
              <a:rPr lang="el-GR" sz="28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μικρόλουλούδι</a:t>
            </a:r>
            <a:r>
              <a:rPr lang="el-GR" sz="2800" b="1" dirty="0" smtClean="0">
                <a:latin typeface="Comic Sans MS" pitchFamily="66" charset="0"/>
              </a:rPr>
              <a:t>, </a:t>
            </a:r>
            <a:r>
              <a:rPr lang="el-GR" sz="28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μικρόφυτό</a:t>
            </a:r>
            <a:r>
              <a:rPr lang="el-GR" sz="2800" b="1" dirty="0" smtClean="0">
                <a:latin typeface="Comic Sans MS" pitchFamily="66" charset="0"/>
              </a:rPr>
              <a:t>, </a:t>
            </a:r>
            <a:r>
              <a:rPr lang="el-GR" sz="2800" dirty="0" smtClean="0">
                <a:latin typeface="Comic Sans MS" pitchFamily="66" charset="0"/>
              </a:rPr>
              <a:t>αρκεί να αλλάξουμε την τιμή στη 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διαδικασία</a:t>
            </a:r>
            <a:r>
              <a:rPr lang="el-GR" sz="2800" b="1" dirty="0" smtClean="0">
                <a:latin typeface="Comic Sans MS" pitchFamily="66" charset="0"/>
              </a:rPr>
              <a:t> </a:t>
            </a:r>
            <a:r>
              <a:rPr lang="el-GR" sz="28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μισόπέταλο</a:t>
            </a:r>
            <a:r>
              <a:rPr lang="el-GR" sz="2800" b="1" dirty="0" smtClean="0">
                <a:latin typeface="Comic Sans MS" pitchFamily="66" charset="0"/>
              </a:rPr>
              <a:t> </a:t>
            </a:r>
            <a:r>
              <a:rPr lang="el-GR" sz="2800" dirty="0" smtClean="0">
                <a:latin typeface="Comic Sans MS" pitchFamily="66" charset="0"/>
              </a:rPr>
              <a:t>σε: π.χ. </a:t>
            </a:r>
            <a:r>
              <a:rPr lang="el-GR" sz="28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μπ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0,5</a:t>
            </a:r>
            <a:r>
              <a:rPr lang="el-GR" sz="2800" b="1" dirty="0" smtClean="0">
                <a:latin typeface="Comic Sans MS" pitchFamily="66" charset="0"/>
              </a:rPr>
              <a:t>,</a:t>
            </a:r>
            <a:r>
              <a:rPr lang="el-GR" sz="2800" dirty="0" smtClean="0">
                <a:latin typeface="Comic Sans MS" pitchFamily="66" charset="0"/>
              </a:rPr>
              <a:t> να αλλάξουμε το μέγεθος του κοτσανιού σε 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πίσω 80</a:t>
            </a:r>
            <a:r>
              <a:rPr lang="el-GR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l-GR" sz="2800" dirty="0" smtClean="0">
                <a:latin typeface="Comic Sans MS" pitchFamily="66" charset="0"/>
              </a:rPr>
              <a:t>κλπ. </a:t>
            </a:r>
          </a:p>
          <a:p>
            <a:pPr marL="365760" indent="-256032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800" dirty="0" smtClean="0">
                <a:latin typeface="Comic Sans MS" pitchFamily="66" charset="0"/>
              </a:rPr>
              <a:t>Για να φτιάξουμε τον 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κήπο</a:t>
            </a:r>
            <a:r>
              <a:rPr lang="el-GR" sz="2800" dirty="0" smtClean="0">
                <a:latin typeface="Comic Sans MS" pitchFamily="66" charset="0"/>
              </a:rPr>
              <a:t>, τοποθετούμε μια χελώνα στη σελίδα και πληκτρολογούμε</a:t>
            </a:r>
            <a:r>
              <a:rPr lang="el-GR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l-GR" sz="28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ΣτΚ</a:t>
            </a:r>
            <a:r>
              <a:rPr lang="el-GR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l-GR" sz="2800" dirty="0" smtClean="0">
                <a:latin typeface="Comic Sans MS" pitchFamily="66" charset="0"/>
              </a:rPr>
              <a:t>και </a:t>
            </a:r>
            <a:r>
              <a:rPr lang="el-GR" sz="28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Enter</a:t>
            </a:r>
            <a:r>
              <a:rPr lang="el-GR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.</a:t>
            </a:r>
          </a:p>
          <a:p>
            <a:pPr marL="365760" indent="-256032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800" dirty="0" smtClean="0">
                <a:latin typeface="Comic Sans MS" pitchFamily="66" charset="0"/>
              </a:rPr>
              <a:t>Πληκτρολογούμε 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φυτό</a:t>
            </a:r>
            <a:r>
              <a:rPr lang="el-GR" sz="2800" dirty="0" smtClean="0">
                <a:latin typeface="Comic Sans MS" pitchFamily="66" charset="0"/>
              </a:rPr>
              <a:t> ή</a:t>
            </a:r>
            <a:r>
              <a:rPr lang="el-GR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l-GR" sz="28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μικρόφυτό</a:t>
            </a:r>
            <a:r>
              <a:rPr lang="el-GR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l-GR" sz="2800" dirty="0" smtClean="0">
                <a:latin typeface="Comic Sans MS" pitchFamily="66" charset="0"/>
              </a:rPr>
              <a:t>και </a:t>
            </a:r>
            <a:r>
              <a:rPr lang="el-GR" sz="28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Enter</a:t>
            </a:r>
            <a:r>
              <a:rPr lang="el-GR" sz="2800" b="1" dirty="0" smtClean="0">
                <a:latin typeface="Comic Sans MS" pitchFamily="66" charset="0"/>
              </a:rPr>
              <a:t>.</a:t>
            </a:r>
            <a:endParaRPr lang="el-GR" sz="2800" dirty="0" smtClean="0">
              <a:latin typeface="Comic Sans MS" pitchFamily="66" charset="0"/>
            </a:endParaRPr>
          </a:p>
          <a:p>
            <a:pPr marL="365760" indent="-256032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800" dirty="0" smtClean="0">
                <a:latin typeface="Comic Sans MS" pitchFamily="66" charset="0"/>
              </a:rPr>
              <a:t>Μετακινούμε τη χελώνα και συνεχίζουμε πληκτρολογώντας 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φυτό</a:t>
            </a:r>
            <a:r>
              <a:rPr lang="el-GR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l-GR" sz="2800" dirty="0" smtClean="0">
                <a:latin typeface="Comic Sans MS" pitchFamily="66" charset="0"/>
              </a:rPr>
              <a:t>ή </a:t>
            </a:r>
            <a:r>
              <a:rPr lang="el-GR" sz="2800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μικρόφυτό</a:t>
            </a:r>
            <a:r>
              <a:rPr lang="el-GR" sz="28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l-GR" sz="2800" dirty="0" smtClean="0">
                <a:latin typeface="Comic Sans MS" pitchFamily="66" charset="0"/>
              </a:rPr>
              <a:t> ανάλογα με τον αριθμό των λουλουδιών που θέλουμε να έχει ο κήπος.</a:t>
            </a:r>
          </a:p>
          <a:p>
            <a:pPr marL="365760" indent="-256032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800" dirty="0" smtClean="0">
                <a:latin typeface="Comic Sans MS" pitchFamily="66" charset="0"/>
              </a:rPr>
              <a:t>Πληκτρολογούμε 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a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πχ </a:t>
            </a:r>
            <a:r>
              <a:rPr lang="el-GR" sz="2800" dirty="0" smtClean="0">
                <a:latin typeface="Comic Sans MS" pitchFamily="66" charset="0"/>
              </a:rPr>
              <a:t>για να κρυφτεί η χελώνα</a:t>
            </a:r>
            <a:r>
              <a:rPr lang="el-GR" sz="2800" dirty="0" smtClean="0"/>
              <a:t>.</a:t>
            </a:r>
          </a:p>
          <a:p>
            <a:pPr marL="365760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sz="2800" dirty="0" smtClean="0"/>
          </a:p>
          <a:p>
            <a:pPr marL="365760" indent="-256032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 smtClean="0">
                <a:latin typeface="Comic Sans MS" pitchFamily="66" charset="0"/>
              </a:rPr>
              <a:t>Χρησιμοποιώντας την καρτέλα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«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Γραφικά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» </a:t>
            </a:r>
            <a:r>
              <a:rPr lang="el-GR" dirty="0" smtClean="0">
                <a:latin typeface="Comic Sans MS" pitchFamily="66" charset="0"/>
              </a:rPr>
              <a:t>τα παιδιά μπορούν να χρωματίσουν τα φυτά με διάφορα χρώματα, να προσθέσουν φόντο κλπ.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latin typeface="Comic Sans MS" pitchFamily="66" charset="0"/>
              </a:rPr>
              <a:t>Πριν από την επεξεργασία των γραφικών καλό είναι να δοθεί η εντολή </a:t>
            </a:r>
            <a:r>
              <a:rPr lang="el-GR" b="1" dirty="0" err="1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πάγωσεΦντ</a:t>
            </a:r>
            <a:r>
              <a:rPr lang="el-GR" dirty="0" smtClean="0">
                <a:latin typeface="Comic Sans MS" pitchFamily="66" charset="0"/>
              </a:rPr>
              <a:t>, για να προστατευθεί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ο </a:t>
            </a:r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Κήπος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από πιθανά λάθη.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>
                <a:latin typeface="Comic Sans MS" pitchFamily="66" charset="0"/>
              </a:rPr>
              <a:t>Να μην ξεχνούν να αποθηκεύουν κατά διαστήματα την εργασία τους. </a:t>
            </a:r>
          </a:p>
          <a:p>
            <a:pPr>
              <a:buFont typeface="Wingdings" pitchFamily="2" charset="2"/>
              <a:buChar char="Ø"/>
            </a:pPr>
            <a:endParaRPr lang="el-GR" dirty="0" smtClean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18002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latin typeface="Comic Sans MS" pitchFamily="66" charset="0"/>
              </a:rPr>
              <a:t/>
            </a:r>
            <a:br>
              <a:rPr lang="en-US" sz="3600" dirty="0" smtClean="0">
                <a:latin typeface="Comic Sans MS" pitchFamily="66" charset="0"/>
              </a:rPr>
            </a:br>
            <a:r>
              <a:rPr lang="en-US" sz="3600" dirty="0" smtClean="0">
                <a:latin typeface="Comic Sans MS" pitchFamily="66" charset="0"/>
              </a:rPr>
              <a:t/>
            </a:r>
            <a:br>
              <a:rPr lang="en-US" sz="3600" dirty="0" smtClean="0">
                <a:latin typeface="Comic Sans MS" pitchFamily="66" charset="0"/>
              </a:rPr>
            </a:br>
            <a:r>
              <a:rPr lang="el-GR" sz="3600" dirty="0" smtClean="0">
                <a:latin typeface="Comic Sans MS" pitchFamily="66" charset="0"/>
              </a:rPr>
              <a:t>5ο Βήμα: Εμπλουτίστε το σχέδιό σας με άλλα σχέδια και χρώματα από την Καρτέλα «Γραφικά.»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 </a:t>
            </a:r>
            <a:br>
              <a:rPr lang="el-GR" dirty="0" smtClean="0"/>
            </a:br>
            <a:endParaRPr lang="el-G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Ροή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375</Words>
  <Application>Microsoft Office PowerPoint</Application>
  <PresentationFormat>Προβολή στην οθόνη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Συγκέντρωση</vt:lpstr>
      <vt:lpstr>χτίζοντας σύνθετες υπερδιαδικασίες  </vt:lpstr>
      <vt:lpstr>Διαφάνεια 2</vt:lpstr>
      <vt:lpstr>Διαφάνεια 3</vt:lpstr>
      <vt:lpstr>Φτιάχνουμε πρώτα τη διαδικασία μισόπέταλο  1ο Βήμα: </vt:lpstr>
      <vt:lpstr>Πειραματιστείτε με τα τόξα και δημιουργήσετε τη διαδικασία λουλούδι.  2ο Βήμα:</vt:lpstr>
      <vt:lpstr>Χρησιμοποιήστε τις διαδικασίες λουλούδι και πέταλο προκειμένου να χτίσετε την υπερδιαδικασία φυτό.  3ο Βήμα: </vt:lpstr>
      <vt:lpstr>4ο Βήμα:</vt:lpstr>
      <vt:lpstr>Διαφάνεια 8</vt:lpstr>
      <vt:lpstr>  5ο Βήμα: Εμπλουτίστε το σχέδιό σας με άλλα σχέδια και χρώματα από την Καρτέλα «Γραφικά.»   </vt:lpstr>
      <vt:lpstr>Διαφάνεια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Χτίζοντας σύνθετες υπερδιαδικασίες</dc:title>
  <dc:creator>Aspa</dc:creator>
  <cp:lastModifiedBy>Aspa</cp:lastModifiedBy>
  <cp:revision>12</cp:revision>
  <dcterms:created xsi:type="dcterms:W3CDTF">2014-04-21T10:12:55Z</dcterms:created>
  <dcterms:modified xsi:type="dcterms:W3CDTF">2014-04-24T15:56:15Z</dcterms:modified>
</cp:coreProperties>
</file>